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900" r:id="rId1"/>
  </p:sldMasterIdLst>
  <p:notesMasterIdLst>
    <p:notesMasterId r:id="rId38"/>
  </p:notesMasterIdLst>
  <p:sldIdLst>
    <p:sldId id="285" r:id="rId2"/>
    <p:sldId id="31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8" r:id="rId14"/>
    <p:sldId id="257" r:id="rId15"/>
    <p:sldId id="258" r:id="rId16"/>
    <p:sldId id="260" r:id="rId17"/>
    <p:sldId id="261" r:id="rId18"/>
    <p:sldId id="262" r:id="rId19"/>
    <p:sldId id="263" r:id="rId20"/>
    <p:sldId id="265" r:id="rId21"/>
    <p:sldId id="269" r:id="rId22"/>
    <p:sldId id="299" r:id="rId23"/>
    <p:sldId id="301" r:id="rId24"/>
    <p:sldId id="284" r:id="rId25"/>
    <p:sldId id="306" r:id="rId26"/>
    <p:sldId id="307" r:id="rId27"/>
    <p:sldId id="302" r:id="rId28"/>
    <p:sldId id="303" r:id="rId29"/>
    <p:sldId id="304" r:id="rId30"/>
    <p:sldId id="305" r:id="rId31"/>
    <p:sldId id="309" r:id="rId32"/>
    <p:sldId id="308" r:id="rId33"/>
    <p:sldId id="267" r:id="rId34"/>
    <p:sldId id="275" r:id="rId35"/>
    <p:sldId id="276" r:id="rId36"/>
    <p:sldId id="30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C7E08-8435-457B-988B-EBACA167065D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54005-9FB8-467D-8D0B-295E6B903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2CF0212F31AE5A36D428F045D7CFD377CA3CB0088F2D2F4F517698FEF2B20728D00CBD74A9215E1YAoC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4CA61837C236641F246D5F35D768ED30C85A43BA3622578854F74E908331D834A77BD2A10AAFEh1D2F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ED07CB006E979A68C3192D72EB6812399AFBE954574BC50E7AAD9367924C4B88A75DB8F45CDC0F5FDs4A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Административное наказание в виде дисквалификации назначается судьей.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rId3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Дисквалификация устанавливается на срок от шести месяцев до трех лет.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Полномочия ДЗПК по государственному контролю качества и безопасности </a:t>
            </a:r>
            <a:r>
              <a:rPr lang="ru-RU" dirty="0" err="1" smtClean="0"/>
              <a:t>меддеятельности</a:t>
            </a:r>
            <a:r>
              <a:rPr lang="ru-RU" dirty="0" smtClean="0"/>
              <a:t> – в рамках лицензионного контроля (соблюдение порядков оказания медпомощи, соблюдение порядка осуществления внутреннего контроля).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Безопасные условия труда – полномочия ФС по труду и занятости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характеризует организацию и условия оказания МП.</a:t>
            </a:r>
            <a:r>
              <a:rPr lang="ru-RU" baseline="0" dirty="0" smtClean="0"/>
              <a:t> </a:t>
            </a:r>
            <a:r>
              <a:rPr lang="ru-RU" dirty="0" smtClean="0"/>
              <a:t>Порядки не догма, надо своевременно отслеживать изменения.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Стандарт</a:t>
            </a:r>
            <a:r>
              <a:rPr lang="ru-RU" baseline="0" dirty="0" smtClean="0"/>
              <a:t> (экономическая составляющая лечения, обязательства администрации и врача учреждения)</a:t>
            </a:r>
            <a:r>
              <a:rPr lang="ru-RU" dirty="0" smtClean="0"/>
              <a:t> – переходный этап на 2013-14 гг. к системе клинико-статистических групп и клинических протоколов. </a:t>
            </a:r>
            <a:r>
              <a:rPr lang="ru-RU" baseline="0" dirty="0" smtClean="0"/>
              <a:t>Протокол-алгоритм диагностики и лечения в конкретной клинической ситуации. </a:t>
            </a:r>
            <a:r>
              <a:rPr lang="ru-RU" dirty="0" smtClean="0"/>
              <a:t>Возможность использования протоколов предусмотрена приказом МЗ №303 от 1999</a:t>
            </a:r>
            <a:r>
              <a:rPr lang="ru-RU" baseline="0" dirty="0" smtClean="0"/>
              <a:t> года. ИМН в стандарте только ресурсоемкие. Стандарт может быть распределен между учреждениями (по маршрутизации).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Положения о структурных подразделениях, должностные инструкции в соответствии с Порядками. Стандарт оснащения - по каждому структурному подразделению, регистрационные удостоверения на МИ, организация технического обслуживания</a:t>
            </a:r>
            <a:r>
              <a:rPr lang="ru-RU" baseline="0" dirty="0" smtClean="0"/>
              <a:t> и метрологического контроля, оценка соответствия помещений требованиям САНПИН. Особое внимание наличию в штате персонала, без которого выполнение лицензионных требований невозможно.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оценке обоснованности назначения медицинских услуг с частотой предоставления менее 1,</a:t>
            </a:r>
            <a:r>
              <a:rPr lang="ru-RU" baseline="0" dirty="0" smtClean="0"/>
              <a:t> должны учитываться в обоснованиях в </a:t>
            </a:r>
            <a:r>
              <a:rPr lang="ru-RU" baseline="0" dirty="0" err="1" smtClean="0"/>
              <a:t>меддокументации</a:t>
            </a:r>
            <a:r>
              <a:rPr lang="ru-RU" baseline="0" dirty="0" smtClean="0"/>
              <a:t>: для методов диагностики: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чувствительность, специфичность, прогностическая ценность, безопасность метода диагностики и другие;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для методов лечения: действенность, эффективность, безопасность метода и другие.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оценке выбора конкретных лекарственных препаратов и схем терапии необходимо учитываться следующие моменты: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существует ли обоснованная потребность в использовании данного лекарственного средства. В случаях назначения препарата, не входящего в стандарт оказания медицинской помощи, по решению врачебной комиссии  имеются ли достаточные основания считать этот препарат эффективным для данного пациента;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имеются ли похожие по своим клиническим эффектам препараты в этом списке (терапевтическая эквивалентность - разные препараты обладают близким терапевтическим действием);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является ли препарат достаточно безопасным для лечения данного больного, возможна ли его замена на более безопасный способ лечения.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Невыполнение медицинских услуг с усредненной частотой предоставления 1 следует расценивать как нарушение качества и безопасности медицинской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Приказ МЗ РФ от 05.05.2012 №502 «Об утверждении порядка создания и деятельности врачебной комиссии»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ст. 38. Обращение медицинских изделий включает в себя технические испытания, токсикологические исследования, клинические испытания,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Приказ Минздрава России от 21.12.2012 N 1353н &quot;Об утверждении Порядка организации и проведения экспертизы качества, эффективности и безопасности медицинских изделий&quot; (Зарегистрировано в Минюсте России 04.04.2013 N 27991){КонсультантПлюс}"/>
              </a:rPr>
              <a:t>экспертизу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качества, эффективности и безопасности медицинских изделий, их государственную регистрацию, производство, изготовление, ввоз на территорию Российской Федерации, вывоз с территории Российской Федерации, подтверждение соответствия, государственный контроль, хранение, транспортировку, реализацию, монтаж, наладку, применение, эксплуатацию, в том числе техническое обслуживание, предусмотренное нормативной, технической и (или) эксплуатационной документацией производителя, а также ремонт, утилизацию или уничтожение.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Эксплуатация медицинских изделий, не имеющих надлежащей регистрации! Необходим мониторинг за письмами Росздравнадзора о</a:t>
            </a:r>
            <a:r>
              <a:rPr lang="ru-RU" baseline="0" dirty="0" smtClean="0"/>
              <a:t> приостановлении использования медицинских изделий! Порядок хранения, транспортировки, применения, эксплуатации (кроме информации в техдокументации), утилизации пока не установлен.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Правоприменительная практика не разработана. Проверки соблюдения ограничений (</a:t>
            </a:r>
            <a:r>
              <a:rPr lang="ru-RU" dirty="0" err="1" smtClean="0"/>
              <a:t>КоАП</a:t>
            </a:r>
            <a:r>
              <a:rPr lang="ru-RU" dirty="0" smtClean="0"/>
              <a:t> не содержит специальных норм за их нарушение).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Невыполнение обязанности,</a:t>
            </a:r>
            <a:r>
              <a:rPr lang="ru-RU" baseline="0" dirty="0" smtClean="0"/>
              <a:t> предусмотренной ч.2 ст.10 ФЗ от 02.05.2006 №59-ФЗ «О порядке рассмотрения обращений граждан РФ» – в 15 </a:t>
            </a:r>
            <a:r>
              <a:rPr lang="ru-RU" baseline="0" dirty="0" err="1" smtClean="0"/>
              <a:t>дневный</a:t>
            </a:r>
            <a:r>
              <a:rPr lang="ru-RU" baseline="0" dirty="0" smtClean="0"/>
              <a:t> срок предоставлять по запросу Росздравнадзора материалы и документы, необходимые для рассмотрения обращения;</a:t>
            </a:r>
          </a:p>
          <a:p>
            <a:r>
              <a:rPr lang="ru-RU" baseline="0" dirty="0" smtClean="0"/>
              <a:t>Ч.5 ст.11 ФЗ от 26.12.2008 №294-ФЗ – предоставление документов по запросу Росздравнадзора при проведении контрольных мероприятий в течение 10 рабочих дней;</a:t>
            </a:r>
          </a:p>
          <a:p>
            <a:r>
              <a:rPr lang="ru-RU" baseline="0" dirty="0" smtClean="0"/>
              <a:t>Предоставление документов при выездной проверке, доступа на территорию, в используемые помещения, доступа к оборудованию, транспорту и грузам;</a:t>
            </a:r>
          </a:p>
          <a:p>
            <a:r>
              <a:rPr lang="ru-RU" baseline="0" dirty="0" smtClean="0"/>
              <a:t>Не обеспечение присутствия при проверке руководителя, уполномоченных должностных лиц проверяемого ЮЛ или ИП.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Ответственность наступает со дня,</a:t>
            </a:r>
            <a:r>
              <a:rPr lang="ru-RU" baseline="0" dirty="0" smtClean="0"/>
              <a:t> с</a:t>
            </a:r>
            <a:r>
              <a:rPr lang="ru-RU" dirty="0" smtClean="0"/>
              <a:t>ледующего за последним днем периода, предоставленного для устранения нарушений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Ст. 6.29 Невыполнение </a:t>
            </a:r>
            <a:r>
              <a:rPr lang="ru-RU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обязанностей о представлении информации о конфликте интересов при осуществлении медицинской деятельности и фармацевтической деятельности</a:t>
            </a:r>
          </a:p>
          <a:p>
            <a:r>
              <a:rPr lang="ru-RU" dirty="0" smtClean="0"/>
              <a:t>В том числе, не предоставление информации о побочных действиях лекарственного препарата, побочных действиях при применении </a:t>
            </a:r>
            <a:r>
              <a:rPr lang="ru-RU" dirty="0" err="1" smtClean="0"/>
              <a:t>медизделий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Приказ МЗ РФ 340н,</a:t>
            </a:r>
            <a:r>
              <a:rPr lang="ru-RU" baseline="0" dirty="0" smtClean="0"/>
              <a:t> установивший требования к знаку о запрете курения, отменен.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54005-9FB8-467D-8D0B-295E6B9039B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729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257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148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597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426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43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982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210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350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125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956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866D9-ADB5-4947-B99C-6C51B8528FB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BFCA3-EFE2-43BA-9C57-47A5CEEE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465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000C31F3B9B9BE7E2AD2FDCF93F6592F3C16B6EA607EDDCD2AF1D67C08C872A9B6A398DFCA5D3B716NCA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000C31F3B9B9BE7E2AD2FDCF93F6592F3C06A6FA002EDDCD2AF1D67C08C872A9B6A398DFCA5D3BC16NE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96FCB5FAC8CE9AF227C6D240370CB8FF3DF743ECE86735EB1C56DE9D6BF8D32A4CBB35E028E4093FAg1I%2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AE2E9D1432D30BEE194EC03DEDEECCCE2FA119ED2EE44E5B432DE575746F55EA5F6DDi1D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EAE2E9D1432D30BEE194F31CD8DEECCCE6FC1892D7E619EFBC6BD2555049AA49A2BFD219A4835571i1D7F" TargetMode="External"/><Relationship Id="rId4" Type="http://schemas.openxmlformats.org/officeDocument/2006/relationships/hyperlink" Target="consultantplus://offline/ref=EAE2E9D1432D30BEE194EC03DEDEECCCE3FF1797D4EE44E5B432DE575746F55EA5F6DE18A48253i7DA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DBE37665FD615B219D6A2CBEB8245B321DA9EE38E3AA82E3041E715629116B0755AB1AAEEE1DAEx4q9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0720E8C84A66A19EB72CF4C03F47CEBD366167CAA7EB9B09B935634ABD3DF5BA9D9441825A91756rC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49D53C1E44B4354B9D0C7E74868BEF569BEEFAFEAA2218535789DB61D026256471A5E7B4E22FCC1Ei0sC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394F4CFF2AED909B1D188783A72BC6D3DCA95C5A775F519A8334C76D3D920E47922CE52266CK3u7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F394F4CFF2AED909B1D188783A72BC6D3DCA95C5A775F519A8334C76D3D920E47922CE52266CK3u1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Изображение 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8229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584325" y="304800"/>
            <a:ext cx="582453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Территориальный орган </a:t>
            </a:r>
            <a:r>
              <a:rPr lang="ru-RU" b="1" dirty="0">
                <a:solidFill>
                  <a:schemeClr val="accent2"/>
                </a:solidFill>
              </a:rPr>
              <a:t>Росздравнадзора по Приморскому краю</a:t>
            </a:r>
          </a:p>
          <a:p>
            <a:pPr algn="ctr"/>
            <a:endParaRPr lang="ru-RU" b="1" dirty="0">
              <a:solidFill>
                <a:schemeClr val="accent2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Контроль и надзор в сфере оказания медицинской помощи</a:t>
            </a:r>
            <a:endParaRPr lang="ru-RU" b="1" dirty="0">
              <a:solidFill>
                <a:schemeClr val="accent2"/>
              </a:solidFill>
            </a:endParaRPr>
          </a:p>
          <a:p>
            <a:pPr algn="ctr"/>
            <a:endParaRPr lang="ru-RU" b="1" dirty="0"/>
          </a:p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А.И. Покоев, заместитель руководителя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83266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Статья 6.2. Незаконное занятие народной медициной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ru-RU" dirty="0" smtClean="0"/>
          </a:p>
          <a:p>
            <a:r>
              <a:rPr lang="ru-RU" dirty="0" smtClean="0"/>
              <a:t>	</a:t>
            </a:r>
            <a:r>
              <a:rPr lang="ru-RU" sz="2000" dirty="0" smtClean="0"/>
              <a:t>Занятие народной медициной без получения разрешения, </a:t>
            </a:r>
          </a:p>
          <a:p>
            <a:r>
              <a:rPr lang="ru-RU" sz="2000" dirty="0" smtClean="0"/>
              <a:t>	установленного законом, -влечет наложение административного </a:t>
            </a:r>
          </a:p>
          <a:p>
            <a:r>
              <a:rPr lang="ru-RU" sz="2000" dirty="0" smtClean="0"/>
              <a:t>	штрафа в размере от двух тысяч до четырех тысяч 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860908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Статья 6.24. Нарушение установленного федеральным законом запрета курения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табака на отдельных территориях, в помещениях и на объектах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Нарушение установленного федеральным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hlinkClick r:id="rId2"/>
              </a:rPr>
              <a:t>законом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запрета курения табака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 отдельных территориях, в помещениях и на объектах, за исключением случаев,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предусмотренных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hlinkClick r:id=""/>
              </a:rPr>
              <a:t>частью 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настоящей статьи, 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влечет наложение административного штрафа на граждан в размере от пятисот до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одной тысячи пятисот рублей.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1018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	Статья 6.25. Несоблюдение требований к знаку о запрете курения, к выделению и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оснащению специальных мест для курения табака либо неисполнение обязанностей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по контролю за соблюдением норм законодательства в сфере охраны здоровья граждан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от воздействия окружающего табачного дыма и последствий потребления табака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(введена Федеральным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hlinkClick r:id="rId3"/>
              </a:rPr>
              <a:t>законом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от 21.10.2013 N 274-ФЗ)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665531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	Статья 14.43. Нарушение изготовителем, исполнителем (лицом, выполняющим функции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иностранного изготовителя), продавцом требований технических регламентов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(обращение ЛС)</a:t>
            </a:r>
            <a:r>
              <a:rPr lang="ru-RU" sz="1600" dirty="0" smtClean="0"/>
              <a:t>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dirty="0" smtClean="0"/>
              <a:t>      </a:t>
            </a:r>
          </a:p>
          <a:p>
            <a:r>
              <a:rPr lang="ru-RU" dirty="0" smtClean="0"/>
              <a:t>	Статья 14.46. Нарушение порядка маркировки продукции, подлежащей </a:t>
            </a:r>
          </a:p>
          <a:p>
            <a:r>
              <a:rPr lang="ru-RU" dirty="0" smtClean="0"/>
              <a:t>	обязательному подтверждению  соответствия</a:t>
            </a:r>
          </a:p>
          <a:p>
            <a:r>
              <a:rPr lang="ru-RU" sz="1600" dirty="0" smtClean="0"/>
              <a:t> 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8854219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"Статья 11.32.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Нарушение установленного порядка проведения обязательного медицинского освидетельствования водителей транспортных средств (кандидатов в водители транспортных средств) либо обязательных предварительных,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периодических,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предрейсовых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или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послерейсовых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медицинских осмотров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Нарушение установленного порядка проведения обязательного медицинского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освидетельствования водителей транспортных средств (кандидатов в водители транспортных средств)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либо обязательных предварительных, периодических,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предрейсовых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послерейсовых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медицинских осмотров 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влечет наложение административного штрафа на граждан в размере от одной тысячи до полутора тысяч рублей; на должностных лиц - от двух тысяч до трех тысяч рублей;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юридических лиц - от тридцати тысяч до пятидесяти тысяч рублей.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Примечание. За административные правонарушения, предусмотренные настоящей статьей,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лица, осуществляющие предпринимательскую деятельность без образования юридического лица, несут административную ответственность как юридические лица."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Федеральный закон  от 21 ноября 2011 г. N 323-ФЗ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«Об основах охраны здоровья граждан в Российской Федерации»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u="sng" dirty="0" smtClean="0"/>
              <a:t>Статья </a:t>
            </a:r>
            <a:r>
              <a:rPr lang="ru-RU" sz="2800" u="sng" dirty="0"/>
              <a:t>85. Контроль в сфере охраны </a:t>
            </a:r>
            <a:r>
              <a:rPr lang="ru-RU" sz="2800" u="sng" dirty="0" smtClean="0"/>
              <a:t>здоровья</a:t>
            </a:r>
            <a:r>
              <a:rPr lang="ru-RU" sz="2800" u="sng" dirty="0"/>
              <a:t>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dirty="0" smtClean="0"/>
              <a:t> </a:t>
            </a:r>
            <a:r>
              <a:rPr lang="ru-RU" sz="2800" dirty="0"/>
              <a:t>включает в себя: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dirty="0"/>
              <a:t>1) </a:t>
            </a:r>
            <a:r>
              <a:rPr lang="ru-RU" sz="2800" b="1" dirty="0"/>
              <a:t>контроль качества и безопасности медицинской деятельности</a:t>
            </a:r>
            <a:r>
              <a:rPr lang="ru-RU" sz="2800" dirty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dirty="0"/>
              <a:t>2) государственный контроль в сфере обращения лекарственных </a:t>
            </a:r>
            <a:r>
              <a:rPr lang="ru-RU" sz="2800" dirty="0" smtClean="0"/>
              <a:t>средств;</a:t>
            </a:r>
            <a:endParaRPr lang="ru-RU" sz="2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dirty="0"/>
              <a:t>3) государственный контроль при обращении медицинских </a:t>
            </a:r>
            <a:r>
              <a:rPr lang="ru-RU" sz="2800" dirty="0" smtClean="0"/>
              <a:t>изделий</a:t>
            </a:r>
            <a:endParaRPr lang="en-US" sz="28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800" dirty="0" smtClean="0"/>
              <a:t>4) </a:t>
            </a:r>
            <a:r>
              <a:rPr lang="ru-RU" sz="2800" dirty="0" smtClean="0"/>
              <a:t>Федеральный государственный санитарно-эпидемиологический надзор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6841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dirty="0" smtClean="0"/>
              <a:t>Федеральный закон  от 21 ноября 2011 г. N 323-ФЗ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«Об основах охраны здоровья граждан в Российской Федерации»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40558"/>
          </a:xfrm>
        </p:spPr>
        <p:txBody>
          <a:bodyPr>
            <a:normAutofit/>
          </a:bodyPr>
          <a:lstStyle/>
          <a:p>
            <a:r>
              <a:rPr lang="ru-RU" sz="2800" dirty="0"/>
              <a:t>Статья 87. Контроль качества и безопасности медицинской </a:t>
            </a:r>
            <a:r>
              <a:rPr lang="ru-RU" sz="2800" dirty="0" smtClean="0"/>
              <a:t>деятельности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sz="2400" dirty="0" smtClean="0"/>
              <a:t>      осуществляется </a:t>
            </a:r>
            <a:r>
              <a:rPr lang="ru-RU" sz="2400" dirty="0"/>
              <a:t>в следующих формах</a:t>
            </a:r>
            <a:r>
              <a:rPr lang="ru-RU" sz="2400" dirty="0" smtClean="0"/>
              <a:t>: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1) государственный контроль</a:t>
            </a:r>
            <a:r>
              <a:rPr lang="ru-RU" dirty="0" smtClean="0"/>
              <a:t>;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2) ведомственный контроль;</a:t>
            </a:r>
          </a:p>
          <a:p>
            <a:pPr>
              <a:lnSpc>
                <a:spcPct val="150000"/>
              </a:lnSpc>
            </a:pPr>
            <a:r>
              <a:rPr lang="ru-RU" dirty="0"/>
              <a:t>3) внутренний контроль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9739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/>
            </a:r>
            <a:br>
              <a:rPr lang="ru-RU" sz="2400" dirty="0" smtClean="0">
                <a:solidFill>
                  <a:prstClr val="black"/>
                </a:solidFill>
              </a:rPr>
            </a:br>
            <a:r>
              <a:rPr lang="ru-RU" sz="2200" dirty="0" smtClean="0">
                <a:solidFill>
                  <a:prstClr val="black"/>
                </a:solidFill>
              </a:rPr>
              <a:t>Федеральный </a:t>
            </a:r>
            <a:r>
              <a:rPr lang="ru-RU" sz="2200" dirty="0">
                <a:solidFill>
                  <a:prstClr val="black"/>
                </a:solidFill>
              </a:rPr>
              <a:t>закон  от 21 ноября 2011 г. N 323-ФЗ</a:t>
            </a:r>
            <a:r>
              <a:rPr lang="en-US" sz="2200" dirty="0">
                <a:solidFill>
                  <a:prstClr val="black"/>
                </a:solidFill>
              </a:rPr>
              <a:t/>
            </a:r>
            <a:br>
              <a:rPr lang="en-US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«Об основах охраны здоровья граждан в Российской Федерации» </a:t>
            </a:r>
            <a:r>
              <a:rPr lang="ru-RU" sz="4000" b="1" dirty="0">
                <a:solidFill>
                  <a:prstClr val="black"/>
                </a:solidFill>
              </a:rPr>
              <a:t/>
            </a:r>
            <a:br>
              <a:rPr lang="ru-RU" sz="4000" b="1" dirty="0">
                <a:solidFill>
                  <a:prstClr val="black"/>
                </a:solidFill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Статья </a:t>
            </a:r>
            <a:r>
              <a:rPr lang="ru-RU" dirty="0"/>
              <a:t>88. </a:t>
            </a:r>
            <a:r>
              <a:rPr lang="ru-RU" b="1" dirty="0"/>
              <a:t>Государственный контроль качества и безопасности медицинской деятельности</a:t>
            </a:r>
          </a:p>
          <a:p>
            <a:pPr marL="0" indent="0" algn="just">
              <a:buNone/>
            </a:pPr>
            <a:r>
              <a:rPr lang="ru-RU" dirty="0"/>
              <a:t> </a:t>
            </a:r>
            <a:r>
              <a:rPr lang="ru-RU" dirty="0" smtClean="0"/>
              <a:t>1…осуществляется </a:t>
            </a:r>
            <a:r>
              <a:rPr lang="ru-RU" dirty="0"/>
              <a:t>органами государственного контроля в соответствии с их полномочиями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2. Государственный контроль качества и безопасности медицинской деятельности осуществляется путем</a:t>
            </a:r>
            <a:r>
              <a:rPr lang="ru-RU" dirty="0" smtClean="0"/>
              <a:t>: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1) проведения проверок соблюдения органами государственной власти Российской Федерации, органами местного самоуправления, государственными внебюджетными фондами, медицинскими организациями и фармацевтическими организациями </a:t>
            </a:r>
            <a:r>
              <a:rPr lang="ru-RU" b="1" dirty="0"/>
              <a:t>прав граждан в сфере охраны здоровья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2) осуществления лицензирования медицинской деятельности;</a:t>
            </a:r>
          </a:p>
          <a:p>
            <a:pPr marL="0" indent="0" algn="just">
              <a:buNone/>
            </a:pPr>
            <a:r>
              <a:rPr lang="ru-RU" dirty="0"/>
              <a:t>3) проведения проверок </a:t>
            </a:r>
            <a:r>
              <a:rPr lang="ru-RU" b="1" dirty="0"/>
              <a:t>соблюдения медицинскими организациями порядков оказания медицинской помощи и стандартов медицинской помощи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01613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Статья 88. Государственный контроль качества и безопасности медицинской деятельности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7200" dirty="0" smtClean="0"/>
              <a:t>4) проведения проверок соблюдения медицинскими организациями порядков проведения медицинских экспертиз, медицинских осмотров и медицинских освидетельствований;</a:t>
            </a:r>
          </a:p>
          <a:p>
            <a:pPr marL="0" indent="0" algn="just">
              <a:buNone/>
            </a:pPr>
            <a:endParaRPr lang="ru-RU" sz="7200" dirty="0" smtClean="0"/>
          </a:p>
          <a:p>
            <a:pPr marL="0" indent="0" algn="just">
              <a:buNone/>
            </a:pPr>
            <a:r>
              <a:rPr lang="ru-RU" sz="7200" dirty="0" smtClean="0"/>
              <a:t>5) проведения проверок соблюдения медицинскими организациями безопасных условий труда, требований по безопасному применению и эксплуатации медицинских изделий и их утилизации (уничтожению);</a:t>
            </a:r>
          </a:p>
          <a:p>
            <a:pPr marL="0" indent="0" algn="just">
              <a:buNone/>
            </a:pPr>
            <a:endParaRPr lang="ru-RU" sz="7200" dirty="0" smtClean="0"/>
          </a:p>
          <a:p>
            <a:pPr marL="0" indent="0" algn="just">
              <a:buNone/>
            </a:pPr>
            <a:r>
              <a:rPr lang="ru-RU" sz="7200" dirty="0" smtClean="0"/>
              <a:t>6) проведения проверок соблюдения медицинскими работниками, руководителями медицинских организаций, фармацевтическими работниками и руководителями аптечных организаций ограничений, применяемых к ним при осуществлении профессиональной деятельности в соответствии с настоящим Федеральным законом;</a:t>
            </a:r>
          </a:p>
          <a:p>
            <a:pPr marL="0" indent="0" algn="just">
              <a:buNone/>
            </a:pPr>
            <a:endParaRPr lang="ru-RU" sz="7200" dirty="0" smtClean="0"/>
          </a:p>
          <a:p>
            <a:pPr marL="0" indent="0" algn="just">
              <a:buNone/>
            </a:pPr>
            <a:r>
              <a:rPr lang="ru-RU" sz="7200" dirty="0" smtClean="0"/>
              <a:t>7) проведения проверок организации и осуществления ведомственного контроля и </a:t>
            </a:r>
            <a:r>
              <a:rPr lang="ru-RU" sz="7200" b="1" dirty="0" smtClean="0"/>
              <a:t>внутреннего контроля качества и безопасности медицинской деятельности </a:t>
            </a:r>
          </a:p>
          <a:p>
            <a:pPr marL="0" indent="0" algn="just">
              <a:buNone/>
            </a:pPr>
            <a:endParaRPr lang="ru-RU" sz="7200" dirty="0" smtClean="0"/>
          </a:p>
          <a:p>
            <a:pPr marL="0" indent="0" algn="just">
              <a:buNone/>
            </a:pPr>
            <a:r>
              <a:rPr lang="ru-RU" sz="7200" dirty="0" smtClean="0"/>
              <a:t>3. Порядок организации и проведения государственного контроля качества и безопасности медицинской деятельности устанавливается Правительством Российской Федерации.</a:t>
            </a:r>
          </a:p>
          <a:p>
            <a:pPr marL="0" indent="0" algn="just">
              <a:buNone/>
            </a:pPr>
            <a:r>
              <a:rPr lang="ru-RU" sz="7200" dirty="0" smtClean="0"/>
              <a:t> </a:t>
            </a:r>
          </a:p>
          <a:p>
            <a:pPr algn="just"/>
            <a:endParaRPr lang="ru-RU" sz="7200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1775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prstClr val="black"/>
                </a:solidFill>
              </a:rPr>
              <a:t>Федеральный закон  от 21 ноября 2011 г. N 323-ФЗ</a:t>
            </a:r>
            <a:r>
              <a:rPr lang="en-US" sz="2200" dirty="0">
                <a:solidFill>
                  <a:prstClr val="black"/>
                </a:solidFill>
              </a:rPr>
              <a:t/>
            </a:r>
            <a:br>
              <a:rPr lang="en-US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«Об основах охраны здоровья граждан в Российской Федерации» </a:t>
            </a:r>
            <a:r>
              <a:rPr lang="ru-RU" sz="4000" b="1" dirty="0">
                <a:solidFill>
                  <a:prstClr val="black"/>
                </a:solidFill>
              </a:rPr>
              <a:t/>
            </a:r>
            <a:br>
              <a:rPr lang="ru-RU" sz="4000" b="1" dirty="0">
                <a:solidFill>
                  <a:prstClr val="black"/>
                </a:solidFill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Статья 37. </a:t>
            </a:r>
            <a:r>
              <a:rPr lang="ru-RU" sz="7200" b="1" dirty="0" smtClean="0"/>
              <a:t>Порядки оказания медицинской помощи и стандарты медицинской помощи</a:t>
            </a:r>
          </a:p>
          <a:p>
            <a:endParaRPr lang="ru-RU" sz="6400" dirty="0" smtClean="0"/>
          </a:p>
          <a:p>
            <a:r>
              <a:rPr lang="ru-RU" sz="7200" dirty="0" smtClean="0"/>
              <a:t>1. Медицинская помощь организуется и оказывается в соответствии с порядками оказания медицинской помощи, </a:t>
            </a:r>
            <a:r>
              <a:rPr lang="ru-RU" sz="7200" b="1" dirty="0" smtClean="0"/>
              <a:t>обязательными для исполнения на территории Российской Федерации всеми медицинскими организациями</a:t>
            </a:r>
            <a:r>
              <a:rPr lang="ru-RU" sz="7200" dirty="0" smtClean="0"/>
              <a:t>, а также на основе стандартов медицинской помощи.</a:t>
            </a:r>
          </a:p>
          <a:p>
            <a:r>
              <a:rPr lang="ru-RU" sz="7200" dirty="0" smtClean="0"/>
              <a:t>2. Порядки оказания медицинской помощи и стандарты медицинской помощи утверждаются уполномоченным федеральным органом исполнительной власти.</a:t>
            </a:r>
          </a:p>
          <a:p>
            <a:r>
              <a:rPr lang="ru-RU" sz="7200" dirty="0" smtClean="0"/>
              <a:t>3. Порядок оказания медицинской помощи разрабатывается по отдельным ее видам, профилям, заболеваниям  и включает в себя:</a:t>
            </a:r>
          </a:p>
          <a:p>
            <a:r>
              <a:rPr lang="ru-RU" sz="7200" dirty="0" smtClean="0"/>
              <a:t>1) этапы оказания медицинской помощи;</a:t>
            </a:r>
          </a:p>
          <a:p>
            <a:r>
              <a:rPr lang="ru-RU" sz="7200" dirty="0" smtClean="0"/>
              <a:t>2) </a:t>
            </a:r>
            <a:r>
              <a:rPr lang="ru-RU" sz="7200" b="1" dirty="0" smtClean="0"/>
              <a:t>правила организации деятельности медицинской организации (ее структурного подразделения, врача);</a:t>
            </a:r>
          </a:p>
          <a:p>
            <a:r>
              <a:rPr lang="ru-RU" sz="7200" dirty="0" smtClean="0"/>
              <a:t>3) </a:t>
            </a:r>
            <a:r>
              <a:rPr lang="ru-RU" sz="7200" b="1" dirty="0" smtClean="0"/>
              <a:t>стандарт оснащения медицинской организации, ее структурных подразделений;</a:t>
            </a:r>
          </a:p>
          <a:p>
            <a:r>
              <a:rPr lang="ru-RU" sz="7200" b="1" dirty="0" smtClean="0"/>
              <a:t>4) рекомендуемые штатные нормативы медицинской организации, ее структурных подразделений</a:t>
            </a:r>
            <a:r>
              <a:rPr lang="ru-RU" sz="7200" dirty="0" smtClean="0"/>
              <a:t>;</a:t>
            </a:r>
          </a:p>
          <a:p>
            <a:r>
              <a:rPr lang="ru-RU" sz="7200" dirty="0" smtClean="0"/>
              <a:t>5) иные положения исходя из особенностей оказания медицинской помощи.</a:t>
            </a:r>
          </a:p>
          <a:p>
            <a:endParaRPr lang="ru-RU" sz="7200" dirty="0"/>
          </a:p>
        </p:txBody>
      </p:sp>
    </p:spTree>
    <p:extLst>
      <p:ext uri="{BB962C8B-B14F-4D97-AF65-F5344CB8AC3E}">
        <p14:creationId xmlns="" xmlns:p14="http://schemas.microsoft.com/office/powerpoint/2010/main" val="3680526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>
                <a:solidFill>
                  <a:prstClr val="black"/>
                </a:solidFill>
              </a:rPr>
              <a:t>Федеральный закон  от 21 ноября 2011 г. N 323-ФЗ</a:t>
            </a:r>
            <a:r>
              <a:rPr lang="en-US" sz="2200" dirty="0">
                <a:solidFill>
                  <a:prstClr val="black"/>
                </a:solidFill>
              </a:rPr>
              <a:t/>
            </a:r>
            <a:br>
              <a:rPr lang="en-US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«Об основах охраны здоровья граждан в Российской Федерации» </a:t>
            </a:r>
            <a:r>
              <a:rPr lang="ru-RU" sz="4000" b="1" dirty="0">
                <a:solidFill>
                  <a:prstClr val="black"/>
                </a:solidFill>
              </a:rPr>
              <a:t/>
            </a:r>
            <a:br>
              <a:rPr lang="ru-RU" sz="4000" b="1" dirty="0">
                <a:solidFill>
                  <a:prstClr val="black"/>
                </a:solidFill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Статья 37. Порядки оказания медицинской помощи и стандарты медицинской помощи</a:t>
            </a:r>
          </a:p>
          <a:p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dirty="0"/>
              <a:t>Стандарт медицинской помощи </a:t>
            </a:r>
            <a:r>
              <a:rPr lang="ru-RU" dirty="0"/>
              <a:t>разрабатывается в соответствии с номенклатурой медицинских услуг и включает в себя усредненные показатели частоты предоставления и кратности применения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/>
              <a:t>1) медицинских услуг;</a:t>
            </a:r>
          </a:p>
          <a:p>
            <a:r>
              <a:rPr lang="ru-RU" dirty="0"/>
              <a:t>2) зарегистрированных на территории Российской Федерации лекарственных препаратов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3) медицинских изделий, имплантируемых в организм человека;</a:t>
            </a:r>
          </a:p>
          <a:p>
            <a:r>
              <a:rPr lang="ru-RU" dirty="0"/>
              <a:t>4) компонентов крови;</a:t>
            </a:r>
          </a:p>
          <a:p>
            <a:r>
              <a:rPr lang="ru-RU" dirty="0"/>
              <a:t>5) видов лечебного </a:t>
            </a:r>
            <a:r>
              <a:rPr lang="ru-RU" dirty="0" smtClean="0"/>
              <a:t>питания;</a:t>
            </a:r>
            <a:endParaRPr lang="ru-RU" dirty="0"/>
          </a:p>
          <a:p>
            <a:r>
              <a:rPr lang="ru-RU" dirty="0"/>
              <a:t>6) иного исходя из особенностей заболевания (состояния).</a:t>
            </a:r>
          </a:p>
          <a:p>
            <a:r>
              <a:rPr lang="ru-RU" dirty="0"/>
              <a:t>5. Назначение и применение лекарственных препаратов, медицинских изделий и специализированных продуктов лечебного питания, не входящих в соответствующий стандарт медицинской помощи, допускаются в случае наличия медицинских </a:t>
            </a:r>
            <a:r>
              <a:rPr lang="ru-RU" dirty="0" smtClean="0"/>
              <a:t>показаний </a:t>
            </a:r>
            <a:r>
              <a:rPr lang="ru-RU" dirty="0"/>
              <a:t>по решению врачебной комиссии.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882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Нововведения в административной ответственности за нарушения законодательства в сфере охраны здоровья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(внесены положениями ст. 39 Федерального закона от 25.11.2013 №317-ФЗ)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/>
              <a:t>	- </a:t>
            </a:r>
            <a:r>
              <a:rPr lang="ru-RU" sz="2000" dirty="0" smtClean="0"/>
              <a:t>распространение на медицинских и фармацевтических работников административного наказания в виде дисквалификации (лишение права осуществлять медицинскую или фармацевтическую деятельность (ст. 3.11 </a:t>
            </a:r>
            <a:r>
              <a:rPr lang="ru-RU" sz="2000" dirty="0" err="1" smtClean="0"/>
              <a:t>КоАП</a:t>
            </a:r>
            <a:r>
              <a:rPr lang="ru-RU" sz="2000" dirty="0" smtClean="0"/>
              <a:t> РФ);</a:t>
            </a: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/>
              <a:t>Исключена ч.1 ст. 6.2 </a:t>
            </a:r>
            <a:r>
              <a:rPr lang="ru-RU" sz="2000" dirty="0" smtClean="0">
                <a:latin typeface="+mj-lt"/>
              </a:rPr>
              <a:t>- </a:t>
            </a:r>
            <a:r>
              <a:rPr lang="ru-RU" sz="2000" dirty="0" smtClean="0">
                <a:latin typeface="+mj-lt"/>
                <a:ea typeface="Calibri" pitchFamily="34" charset="0"/>
                <a:cs typeface="Times New Roman" pitchFamily="18" charset="0"/>
              </a:rPr>
              <a:t>Занятие частной медицинской практикой или частной фармацевтической деятельностью лицом, не имеющим лицензию на данный вид деятельности</a:t>
            </a:r>
            <a:r>
              <a:rPr lang="ru-RU" sz="2000" dirty="0" smtClean="0">
                <a:latin typeface="+mj-lt"/>
              </a:rPr>
              <a:t> (ответственность предусмотрена ст. 19.20 (деятельность без извлечения прибыли), ст. 14.1 (при осуществлении платных медицинских услуг);</a:t>
            </a: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+mj-lt"/>
              </a:rPr>
              <a:t>Полномочия рассматривать материалы административных дел по ряду статей </a:t>
            </a:r>
            <a:r>
              <a:rPr lang="ru-RU" sz="2000" dirty="0" err="1" smtClean="0">
                <a:latin typeface="+mj-lt"/>
              </a:rPr>
              <a:t>КоАП</a:t>
            </a:r>
            <a:r>
              <a:rPr lang="ru-RU" sz="2000" dirty="0" smtClean="0">
                <a:latin typeface="+mj-lt"/>
              </a:rPr>
              <a:t> РФ переданы </a:t>
            </a:r>
            <a:r>
              <a:rPr lang="ru-RU" sz="2000" dirty="0" err="1" smtClean="0">
                <a:latin typeface="+mj-lt"/>
              </a:rPr>
              <a:t>Росздравнадзору</a:t>
            </a:r>
            <a:r>
              <a:rPr lang="ru-RU" sz="2000" dirty="0" smtClean="0">
                <a:latin typeface="+mj-lt"/>
              </a:rPr>
              <a:t> (на уровне территориальных органов Росздравнадзора административные дела рассматривают руководители и заместители руководителей </a:t>
            </a:r>
            <a:r>
              <a:rPr lang="ru-RU" sz="2000" dirty="0" err="1" smtClean="0">
                <a:latin typeface="+mj-lt"/>
              </a:rPr>
              <a:t>террорганов</a:t>
            </a:r>
            <a:r>
              <a:rPr lang="ru-RU" sz="2000" dirty="0" smtClean="0">
                <a:latin typeface="+mj-lt"/>
              </a:rPr>
              <a:t>)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Постановление Правительства РФ от </a:t>
            </a:r>
            <a:r>
              <a:rPr lang="ru-RU" sz="1800" b="1" dirty="0"/>
              <a:t>12 ноября 2012 г. N 1152</a:t>
            </a:r>
            <a:br>
              <a:rPr lang="ru-RU" sz="1800" b="1" dirty="0"/>
            </a:br>
            <a:r>
              <a:rPr lang="ru-RU" sz="1800" b="1" dirty="0" smtClean="0"/>
              <a:t>ОБ </a:t>
            </a:r>
            <a:r>
              <a:rPr lang="ru-RU" sz="1800" b="1" dirty="0"/>
              <a:t>УТВЕРЖДЕНИИ ПОЛОЖЕНИЯ</a:t>
            </a:r>
            <a:br>
              <a:rPr lang="ru-RU" sz="1800" b="1" dirty="0"/>
            </a:br>
            <a:r>
              <a:rPr lang="ru-RU" sz="1800" b="1" dirty="0"/>
              <a:t>О ГОСУДАРСТВЕННОМ КОНТРОЛЕ КАЧЕСТВА И БЕЗОПАСНОСТИ</a:t>
            </a:r>
            <a:br>
              <a:rPr lang="ru-RU" sz="1800" b="1" dirty="0"/>
            </a:br>
            <a:r>
              <a:rPr lang="ru-RU" sz="1800" b="1" dirty="0"/>
              <a:t>МЕДИЦИНСКОЙ ДЕЯТЕЛЬНОСТИ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6400" b="1" dirty="0" smtClean="0"/>
              <a:t>Федеральной службой по надзору в сфере здравоохранения </a:t>
            </a:r>
            <a:r>
              <a:rPr lang="ru-RU" sz="6400" dirty="0" smtClean="0"/>
              <a:t>при проведении проверок соблюдения осуществляющими медицинскую деятельность организациями и индивидуальными предпринимателями порядков оказания медицинской помощи и стандартов медицинской помощи осуществляются следующие мероприятия</a:t>
            </a:r>
            <a:r>
              <a:rPr lang="ru-RU" sz="6400" dirty="0"/>
              <a:t>:</a:t>
            </a:r>
            <a:endParaRPr lang="ru-RU" sz="6400" dirty="0" smtClean="0">
              <a:hlinkClick r:id=""/>
            </a:endParaRPr>
          </a:p>
          <a:p>
            <a:endParaRPr lang="ru-RU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7200" dirty="0" smtClean="0"/>
              <a:t>а</a:t>
            </a:r>
            <a:r>
              <a:rPr lang="ru-RU" sz="7200" dirty="0"/>
              <a:t>) рассмотрение документов и материалов, характеризующих организацию работы и оказание медицинской </a:t>
            </a:r>
            <a:r>
              <a:rPr lang="ru-RU" sz="7200" dirty="0" smtClean="0"/>
              <a:t>помощи;</a:t>
            </a:r>
            <a:endParaRPr lang="ru-RU" sz="7200" dirty="0">
              <a:hlinkClick r:id="rId3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7200" dirty="0"/>
              <a:t>б) рассмотрение и анализ жалоб граждан, связанных с оказанием им медицинской </a:t>
            </a:r>
            <a:r>
              <a:rPr lang="ru-RU" sz="7200" dirty="0" smtClean="0"/>
              <a:t>помощи;</a:t>
            </a:r>
            <a:endParaRPr lang="ru-RU" sz="72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7200" dirty="0"/>
              <a:t>в) осмотр используемых при осуществлении медицинской деятельности зданий, строений, сооружений, помещений и территорий;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7200" dirty="0"/>
              <a:t>г) оценка соблюдения </a:t>
            </a:r>
            <a:r>
              <a:rPr lang="ru-RU" sz="7200" dirty="0" smtClean="0"/>
              <a:t>порядков оказания медицинской помощи, в том числе в части: </a:t>
            </a:r>
            <a:r>
              <a:rPr lang="ru-RU" sz="7200" b="1" dirty="0" smtClean="0"/>
              <a:t>требований </a:t>
            </a:r>
            <a:r>
              <a:rPr lang="ru-RU" sz="7200" b="1" dirty="0"/>
              <a:t>к организации деятельности организаций (их структурных подразделений, врачей), индивидуальных предпринимателей</a:t>
            </a:r>
            <a:r>
              <a:rPr lang="ru-RU" sz="7200" b="1" dirty="0" smtClean="0"/>
              <a:t>; стандартов оснащения; рекомендуемых штатных нормативов</a:t>
            </a:r>
            <a:r>
              <a:rPr lang="ru-RU" sz="7200" dirty="0" smtClean="0"/>
              <a:t>;</a:t>
            </a:r>
          </a:p>
        </p:txBody>
      </p:sp>
    </p:spTree>
    <p:extLst>
      <p:ext uri="{BB962C8B-B14F-4D97-AF65-F5344CB8AC3E}">
        <p14:creationId xmlns="" xmlns:p14="http://schemas.microsoft.com/office/powerpoint/2010/main" val="4076775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b="1" dirty="0" smtClean="0"/>
              <a:t>Постановление Правительства РФ от </a:t>
            </a:r>
            <a:r>
              <a:rPr lang="ru-RU" sz="1600" b="1" dirty="0"/>
              <a:t>12 ноября 2012 г. N 1152</a:t>
            </a:r>
            <a:br>
              <a:rPr lang="ru-RU" sz="1600" b="1" dirty="0"/>
            </a:br>
            <a:r>
              <a:rPr lang="ru-RU" sz="1600" b="1" dirty="0" smtClean="0"/>
              <a:t>ОБ </a:t>
            </a:r>
            <a:r>
              <a:rPr lang="ru-RU" sz="1600" b="1" dirty="0"/>
              <a:t>УТВЕРЖДЕНИИ ПОЛОЖЕНИЯ</a:t>
            </a:r>
            <a:br>
              <a:rPr lang="ru-RU" sz="1600" b="1" dirty="0"/>
            </a:br>
            <a:r>
              <a:rPr lang="ru-RU" sz="1600" b="1" dirty="0"/>
              <a:t>О ГОСУДАРСТВЕННОМ КОНТРОЛЕ КАЧЕСТВА И БЕЗОПАСНОСТИ</a:t>
            </a:r>
            <a:br>
              <a:rPr lang="ru-RU" sz="1600" b="1" dirty="0"/>
            </a:br>
            <a:r>
              <a:rPr lang="ru-RU" sz="1600" b="1" dirty="0"/>
              <a:t>МЕДИЦИНСКОЙ ДЕЯТЕЛЬНОСТИ</a:t>
            </a:r>
            <a:br>
              <a:rPr lang="ru-RU" sz="1600" b="1" dirty="0"/>
            </a:b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000" dirty="0" err="1" smtClean="0"/>
              <a:t>д</a:t>
            </a:r>
            <a:r>
              <a:rPr lang="ru-RU" sz="2000" dirty="0"/>
              <a:t>) </a:t>
            </a:r>
            <a:r>
              <a:rPr lang="ru-RU" sz="2000" b="1" dirty="0"/>
              <a:t>оценка соблюдения стандартов медицинской помощи</a:t>
            </a:r>
            <a:r>
              <a:rPr lang="ru-RU" sz="2000" dirty="0"/>
              <a:t>, в том числе в части:</a:t>
            </a:r>
          </a:p>
          <a:p>
            <a:pPr marL="0" indent="0">
              <a:buNone/>
            </a:pPr>
            <a:r>
              <a:rPr lang="ru-RU" sz="2000" b="1" dirty="0"/>
              <a:t>обоснованности назначения медицинских услуг</a:t>
            </a:r>
            <a:r>
              <a:rPr lang="ru-RU" sz="2000" dirty="0"/>
              <a:t>, имеющих усредненную частоту предоставления менее 1, а также полноты выполнения медицинских услуг с усредненной частотой предоставления 1;</a:t>
            </a:r>
          </a:p>
          <a:p>
            <a:pPr marL="0" indent="0">
              <a:buNone/>
            </a:pPr>
            <a:r>
              <a:rPr lang="ru-RU" sz="2000" b="1" dirty="0"/>
              <a:t>обоснованности и полноты назначения лекарственных препаратов</a:t>
            </a:r>
            <a:r>
              <a:rPr lang="ru-RU" sz="2000" dirty="0"/>
              <a:t>, </a:t>
            </a:r>
            <a:r>
              <a:rPr lang="ru-RU" sz="2000" b="1" dirty="0" smtClean="0"/>
              <a:t>медицинских </a:t>
            </a:r>
            <a:r>
              <a:rPr lang="ru-RU" sz="2000" b="1" dirty="0"/>
              <a:t>изделий</a:t>
            </a:r>
            <a:r>
              <a:rPr lang="ru-RU" sz="2000" dirty="0"/>
              <a:t>, компонентов крови, лечебного питания, включая специализированные продукты лечебного питания;</a:t>
            </a:r>
          </a:p>
          <a:p>
            <a:pPr marL="0" indent="0">
              <a:buNone/>
            </a:pPr>
            <a:r>
              <a:rPr lang="ru-RU" sz="2000" dirty="0"/>
              <a:t>е) </a:t>
            </a:r>
            <a:r>
              <a:rPr lang="ru-RU" sz="2000" b="1" dirty="0"/>
              <a:t>экспертиза качества медицинской помощи, оказанной пациенту</a:t>
            </a:r>
            <a:r>
              <a:rPr lang="ru-RU" sz="2000" b="1" dirty="0" smtClean="0"/>
              <a:t>.</a:t>
            </a:r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1800" b="1" dirty="0" smtClean="0"/>
              <a:t>Порядок организации и проведения экспертизы качества медицинской помощи в рамках государственного контроля в настоящее время не определен </a:t>
            </a:r>
            <a:endParaRPr lang="ru-RU" sz="1800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6775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85728"/>
            <a:ext cx="822686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ВНУТРЕННИЙ КОНТРОЛЬ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КАЧЕСТВА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БЕЗОПАСНОСТИ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МЕДИЦИНСКОЙ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ДЕЯТЕЛЬНОСТИ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Органами, организациями государственной, муниципальной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частной систем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здравоохранения осуществляется внутренний контроль качества и безопасности медицинской деятельности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порядке, установленном руководителями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указанных органов, организаций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от 21 ноября 2011 г. № 323-ФЗ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 основах охраны здоровья граждан в Российской Федерации»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885828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внутреннего контроля качества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Устранение нарушений, выявленных в рамках государственного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ведомственного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контроля качества и безопасности медицинской деятельности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Обеспечение качества и безопасности медицинской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помощи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конкретным пациентам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Разработка критериев эффективности деятельности медицинских работников,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участвующих в предоставлении медицинских услуг населению, подразделений и организации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целом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Соблюдение объемов, сроков и условий оказания медицинской помощи, оценка оптимальности использования кадровых и материально-технических ресурсов при оказании медицинской помощи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Регистрация результатов проведенного внутреннего контроля, выбор оптимальных управленческих решений и проведение мероприятий, направленных на предупреждение возникновения дефектов  при оказании медицинской помощи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Изучение удовлетворенности граждан оказанной медицинской помощью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Система 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внутреннего 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контроля 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качества </a:t>
            </a:r>
            <a:b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медицинской помощи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19749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sz="8000" dirty="0"/>
              <a:t>соответствие организации медицинской деятельности учреждения (его </a:t>
            </a:r>
            <a:r>
              <a:rPr lang="ru-RU" sz="8000" dirty="0" smtClean="0"/>
              <a:t> </a:t>
            </a:r>
            <a:r>
              <a:rPr lang="ru-RU" sz="8000" dirty="0"/>
              <a:t>подразделений) требованиям нормативных актов;</a:t>
            </a:r>
          </a:p>
          <a:p>
            <a:pPr lvl="0"/>
            <a:r>
              <a:rPr lang="ru-RU" sz="8000" dirty="0"/>
              <a:t>уровень профессиональной подготовки </a:t>
            </a:r>
            <a:r>
              <a:rPr lang="ru-RU" sz="8000" dirty="0" smtClean="0"/>
              <a:t>и программа </a:t>
            </a:r>
            <a:r>
              <a:rPr lang="ru-RU" sz="8000" dirty="0"/>
              <a:t>повышения квалификации персонала;</a:t>
            </a:r>
          </a:p>
          <a:p>
            <a:pPr lvl="0"/>
            <a:r>
              <a:rPr lang="ru-RU" sz="8000" dirty="0"/>
              <a:t>оценка </a:t>
            </a:r>
            <a:r>
              <a:rPr lang="ru-RU" sz="8000" dirty="0" smtClean="0"/>
              <a:t> </a:t>
            </a:r>
            <a:r>
              <a:rPr lang="ru-RU" sz="8000" dirty="0"/>
              <a:t>материально - технических ресурсов;</a:t>
            </a:r>
          </a:p>
          <a:p>
            <a:pPr lvl="0"/>
            <a:r>
              <a:rPr lang="ru-RU" sz="8000" dirty="0"/>
              <a:t>соответствие деятельности </a:t>
            </a:r>
            <a:r>
              <a:rPr lang="ru-RU" sz="8000" dirty="0" smtClean="0"/>
              <a:t> </a:t>
            </a:r>
            <a:r>
              <a:rPr lang="ru-RU" sz="8000" dirty="0"/>
              <a:t>условиям </a:t>
            </a:r>
            <a:r>
              <a:rPr lang="ru-RU" sz="8000" dirty="0" smtClean="0"/>
              <a:t> безопасности, в том числе информационной безопасности, обращению с отходами и др.;</a:t>
            </a:r>
            <a:endParaRPr lang="ru-RU" sz="8000" dirty="0"/>
          </a:p>
          <a:p>
            <a:pPr lvl="0"/>
            <a:r>
              <a:rPr lang="ru-RU" sz="8000" dirty="0" smtClean="0"/>
              <a:t>организация </a:t>
            </a:r>
            <a:r>
              <a:rPr lang="ru-RU" sz="8000" dirty="0"/>
              <a:t>фармакологического </a:t>
            </a:r>
            <a:r>
              <a:rPr lang="ru-RU" sz="8000" dirty="0" smtClean="0"/>
              <a:t>контроля и контроля за безопасностью использования медицинских изделий;</a:t>
            </a:r>
            <a:endParaRPr lang="ru-RU" sz="8000" dirty="0"/>
          </a:p>
          <a:p>
            <a:pPr lvl="0"/>
            <a:r>
              <a:rPr lang="ru-RU" sz="8000" dirty="0"/>
              <a:t>учет </a:t>
            </a:r>
            <a:r>
              <a:rPr lang="ru-RU" sz="8000" dirty="0" smtClean="0"/>
              <a:t>конечных </a:t>
            </a:r>
            <a:r>
              <a:rPr lang="ru-RU" sz="8000" dirty="0"/>
              <a:t>результатов медицинской деятельности;</a:t>
            </a:r>
          </a:p>
          <a:p>
            <a:pPr lvl="0"/>
            <a:r>
              <a:rPr lang="ru-RU" sz="8000" dirty="0"/>
              <a:t>выявление  дефектов, врачебных ошибок и других факторов, повлекших за собой снижение качества и эффективности медицинской помощи; </a:t>
            </a:r>
          </a:p>
          <a:p>
            <a:pPr lvl="0"/>
            <a:r>
              <a:rPr lang="ru-RU" sz="8000" dirty="0" smtClean="0"/>
              <a:t>изучение степени </a:t>
            </a:r>
            <a:r>
              <a:rPr lang="ru-RU" sz="8000" dirty="0"/>
              <a:t>удовлетворенности </a:t>
            </a:r>
            <a:r>
              <a:rPr lang="ru-RU" sz="8000" dirty="0" smtClean="0"/>
              <a:t>пациентов </a:t>
            </a:r>
            <a:r>
              <a:rPr lang="ru-RU" sz="8000" dirty="0"/>
              <a:t>медицинской помощью;</a:t>
            </a:r>
          </a:p>
          <a:p>
            <a:pPr lvl="0"/>
            <a:r>
              <a:rPr lang="ru-RU" sz="8000" dirty="0" smtClean="0"/>
              <a:t>выбор наиболее </a:t>
            </a:r>
            <a:r>
              <a:rPr lang="ru-RU" sz="8000" dirty="0"/>
              <a:t>рациональных управленческих решений;</a:t>
            </a:r>
          </a:p>
          <a:p>
            <a:pPr lvl="0"/>
            <a:r>
              <a:rPr lang="ru-RU" sz="8000" dirty="0"/>
              <a:t>контроль за реализацией управленческих решений и проведение, в случае необходимости, корректировочных мероприятий;</a:t>
            </a:r>
          </a:p>
          <a:p>
            <a:pPr>
              <a:buNone/>
            </a:pPr>
            <a:r>
              <a:rPr lang="ru-RU" sz="8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5587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0"/>
            <a:ext cx="9151864" cy="600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Локальные документы медицинской организации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лицензия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 осуществление медицинской деятельности;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утверждённая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структура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организации;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приказ о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назначении руководителя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положения о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структурных подразделениях,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должностные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инструкции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порядок госпитализации (для стационаров),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документы по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внутреннему контролю качества и безопасности 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медицинской деятельности </a:t>
            </a:r>
            <a:r>
              <a:rPr kumimoji="0" lang="ru-RU" sz="1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(приказы, алгоритмы проверок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ru-RU" sz="1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акты проверок, протоколы ВК, планы, аналитические справки и др.; 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Порядок взаимодействия (в</a:t>
            </a:r>
            <a:r>
              <a:rPr kumimoji="0" lang="ru-RU" sz="1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случае необходимости)  с другими медицинскими организациями (порядок извещения, </a:t>
            </a:r>
            <a:r>
              <a:rPr lang="ru-RU" sz="19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н</a:t>
            </a:r>
            <a:r>
              <a:rPr kumimoji="0" lang="ru-RU" sz="1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аправления</a:t>
            </a:r>
            <a:r>
              <a:rPr lang="ru-RU" sz="19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на консультацию, экстренную госпитализацию…)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9038180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9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kumimoji="0" lang="ru-RU" sz="1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документы по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направлению на высокотехнологичные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методы лечения;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9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л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окальный акт, регламентирующий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состав и график работы медицинских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бригад </a:t>
            </a:r>
            <a:r>
              <a:rPr lang="ru-RU" sz="19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19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(скорая и неотложная медицинская помощь)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документы по деятельности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врачебной комиссии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документы о мерах, направленных на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повышение качества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лечебно-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диагностической работы;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материалы по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повышению квалификации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персонала;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материалы по освоению и внедрению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новых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эффективных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методов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профилактики, диагностики, лечения и реабилитации;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материалы по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просветительской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работе с больными по профилактике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заболеваний;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материалы по ведению 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учётной и отчётной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документации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8696933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Мониторинг безопасности лекарственных препаратов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ф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армаконадзор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Наука и практическая деятельность, связанная с обнаружением, оценкой,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изучением и предотвращением побочных реакций и других проблем,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связанных с лекарственными средствами.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Лекарственные препараты, находящиеся в обращении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территории Российской Федерации, подлежат мониторингу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безопасности в целях выявления возможных негативных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последствий их применения, предупреждения пациентов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их защиты от применения таких препаратов.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(Федеральный закон от 12.04.2010 №61-ФЗ «Об обращении лекарственных средств»,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статья 64).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8716617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Georg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500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Georgia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Федеральный закон от 12 апреля 2010 г. N 61-ФЗ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"Об обращении лекарственных средств"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Georgia" pitchFamily="18" charset="0"/>
              </a:rPr>
              <a:t>(пункт 3 с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татьи 64) 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Субъекты обращения лекарственных средств обязаны сообщать в установленном уполномоченным федеральным органом исполнительной власти порядке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обо всех случаях побочных действий, не указанных в инструкции по применению лекарственного препарата, о серьезных нежелательных реакциях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непредвиденных нежелательных реакциях при применении лекарственных препаратов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об особенностях взаимодействия лекарственных препаратов с другими лекарственными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препаратами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, которые были выявлены при проведении клинических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исследований и применении лекарственных препаратов.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902978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Georgia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Нормативно-правовая база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мониторинга безопасности лекарственных средств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Федеральный закон от 12.04.2010 №61-ФЗ «Об обращении лекарственных средств»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Постановление Правительства Российской Федерации от 30.06.2004 N 323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«Об утверждении Положения о Федеральной службе по надзору в сфере здравоохранения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и социального развития»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Georgia" pitchFamily="18" charset="0"/>
              </a:rPr>
              <a:t>Постановление Правительства Российской Федерации N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650 «О внесении изменений 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некоторые акты Правительства Российской Федерации в связи с принятием Федерального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закона «Об обращении лекарственных средств»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Приказ Минздравсоцразвития России от 26.08.2010 № 757н «Об утверждении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порядка осуществления мониторинга безопасности лекарственных препаратов для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медицинского применения, регистрации побочных действий, серьезных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нежелательных реакций, непредвиденных нежелательных реакций при применении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лекарственных препаратов для медицинского применения»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Приказ Минздравсоцразвития РФ от 26.08.2010 N 758н “Об утверждении Порядка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приостановления применения лекарственного препарата для медицинского применения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Приказ Минздравсоцразвития РФ от 26.08.2010 N 749н «Об утверждении формы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документа, содержащего результаты мониторинга безопасности лекарственного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препарата для медицинского применения в целях подтверждения его государственной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регистрации»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Национальный стандарт «Надлежащая клиническая практика. ГОСТ Р 52379-2005»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428604"/>
            <a:ext cx="1290013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6.28. Нарушение установленных правил в сфере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обращения медицинских изделий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(введена Федеральным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25.11.2013 N 317-ФЗ)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Нарушение установленных правил в сфере обращения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медицинских изделий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влечет наложение административного штрафа на граждан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размере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двух тысяч до четырех тысяч рублей;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должностных лиц - от пяти тысяч до десяти тысяч рублей;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юридических лиц - от тридцати тысяч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пятидесяти тысяч рублей.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8722452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Georg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500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Georg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Georgia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Приказ Минздравсоцразвития России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от 26.08.2010 № 757н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Georg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Сообщать о серьезных и непредвиденных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нежелательных реакциях следует в течении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15 дней с момента получения информации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Georgia" pitchFamily="18" charset="0"/>
              </a:rPr>
              <a:t>о НР.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217203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Статья 96. Мониторинг безопасности медицинских изделий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Медицинские изделия, находящиеся в обращении на территории Российской Федерации,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подлежат мониторингу безопасности в целях выявления и предотвращения побочных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действий, не указанных в инструкции по применению или руководстве по эксплуатации медицинского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изделия, нежелательных реакций при его применении, особенностей взаимодействия медицинских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изделий между собой, фактов и обстоятельств, создающих угрозу жизни и здоровью граждан и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медицинских работников при применении и эксплуатации медицинских изделий.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Мониторинг безопасности медицинских изделий осуществляется уполномоченным Правительством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Российской Федерации федеральным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hlinkClick r:id="rId3" tooltip="Постановление Правительства РФ от 30.06.2004 N 323 (ред. от 29.04.2013) &quot;Об утверждении Положения о Федеральной службе по надзору в сфере здравоохранения&quot;{КонсультантПлюс}"/>
              </a:rPr>
              <a:t>органом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исполнительной власти на всех этапах обращения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таких изделий на территории Российской Федерации.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Субъекты обращения медицинских изделий, осуществляющие виды деятельности,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предусмотренные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hlinkClick r:id="" tooltip="Ссылка на текущий документ"/>
              </a:rPr>
              <a:t>частью 3 статьи 38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настоящего Федерального закона, обязаны сообщать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установленном уполномоченным Правительством Российской Федерации федеральным органом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исполнительной власти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hlinkClick r:id="rId4" tooltip="Приказ Минздрава России от 20.06.2012 N 12н &quot;Об утверждении Порядка сообщения субъектами обращения медицинских изделий обо всех случаях выявления побочных действий, не указанных в инструкции по применению или руководстве по эксплуатации медицинского издел"/>
              </a:rPr>
              <a:t>порядке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обо всех случаях выявления побочных действий, не указанных в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инструкции по применению или руководстве по эксплуатации медицинского изделия, о нежелательных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реакциях при его применении, об особенностях взаимодействия медицинских изделий между собой,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 фактах и об обстоятельствах, создающих угрозу жизни и здоровью граждан и медицинских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работников при применении и эксплуатации медицинских изделий.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За несообщение или сокрытие случаев и сведений, предусмотренных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hlinkClick r:id="" tooltip="Ссылка на текущий документ"/>
              </a:rPr>
              <a:t>частью 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настоящей статьи,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лица, которым они стали известны по роду их профессиональной деятельности, несут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ответственность в соответствии 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hlinkClick r:id="rId5" tooltip="&quot;Кодекс Российской Федерации об административных правонарушениях&quot; от 30.12.2001 N 195-ФЗ (ред. от 02.07.2013)------------ Недействующая редакция{КонсультантПлюс}"/>
              </a:rPr>
              <a:t>законодательством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Российской Федерации.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78581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Оценка возможности эксплуатации</a:t>
            </a:r>
            <a:r>
              <a:rPr lang="en-US" sz="2000" b="1" dirty="0" smtClean="0"/>
              <a:t> </a:t>
            </a:r>
            <a:r>
              <a:rPr lang="ru-RU" sz="2000" b="1" dirty="0" smtClean="0"/>
              <a:t>оборудования: </a:t>
            </a:r>
            <a:endParaRPr lang="ru-RU" sz="2000" dirty="0" smtClean="0"/>
          </a:p>
          <a:p>
            <a:endParaRPr lang="ru-RU" sz="1600" dirty="0" smtClean="0"/>
          </a:p>
          <a:p>
            <a:r>
              <a:rPr lang="ru-RU" sz="2000" dirty="0" smtClean="0"/>
              <a:t>регистрационные удостоверения (номер и дата выдачи); </a:t>
            </a:r>
          </a:p>
          <a:p>
            <a:r>
              <a:rPr lang="ru-RU" sz="2000" dirty="0" smtClean="0"/>
              <a:t>организация технического обслуживания медицинского оборудования: </a:t>
            </a:r>
          </a:p>
          <a:p>
            <a:pPr lvl="1"/>
            <a:r>
              <a:rPr lang="ru-RU" sz="2000" dirty="0" smtClean="0"/>
              <a:t>•наличие в штате инженера; </a:t>
            </a:r>
          </a:p>
          <a:p>
            <a:pPr lvl="1"/>
            <a:r>
              <a:rPr lang="ru-RU" sz="2000" dirty="0" smtClean="0"/>
              <a:t>•договор на техническое обслуживание (наименование организации (или ИП), № лицензии и дата выдачи, № договора, дата окончания действия договора, дата акта технического обслуживания данного медицинского изделия); </a:t>
            </a:r>
          </a:p>
          <a:p>
            <a:pPr lvl="1"/>
            <a:r>
              <a:rPr lang="ru-RU" sz="2000" dirty="0" smtClean="0"/>
              <a:t>•данные о поверке средств измерений медицинского назначения (дата, номер свидетельства, наименование органа метрологического контроля, дата проведения последней поверки); </a:t>
            </a:r>
          </a:p>
          <a:p>
            <a:pPr lvl="1"/>
            <a:r>
              <a:rPr lang="ru-RU" sz="2000" dirty="0" smtClean="0"/>
              <a:t>•для рентгенологического (рентгенорадиологического) медицинского изделия (номер и дата санитарно-эпидемиологического заключения о соответствии рентгенологического (рентгенорадиологического) помещения санитарным правилам (</a:t>
            </a:r>
            <a:r>
              <a:rPr lang="ru-RU" sz="2000" dirty="0" err="1" smtClean="0"/>
              <a:t>Роспотребнадзор</a:t>
            </a:r>
            <a:r>
              <a:rPr lang="ru-RU" sz="2000" dirty="0" smtClean="0"/>
              <a:t>). </a:t>
            </a:r>
            <a:endParaRPr lang="ru-RU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Организация экспертной работы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ru-RU" b="1" dirty="0"/>
              <a:t>Экспертная работа </a:t>
            </a:r>
            <a:r>
              <a:rPr lang="ru-RU" b="1" dirty="0" smtClean="0"/>
              <a:t>может реализовываться 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/>
              <a:t>на </a:t>
            </a:r>
            <a:r>
              <a:rPr lang="ru-RU" b="1" dirty="0"/>
              <a:t>пяти уровнях</a:t>
            </a:r>
            <a:r>
              <a:rPr lang="ru-RU" dirty="0"/>
              <a:t>: </a:t>
            </a:r>
          </a:p>
          <a:p>
            <a:pPr>
              <a:lnSpc>
                <a:spcPct val="150000"/>
              </a:lnSpc>
              <a:defRPr/>
            </a:pPr>
            <a:r>
              <a:rPr lang="ru-RU" dirty="0"/>
              <a:t>Лечащий врач</a:t>
            </a:r>
          </a:p>
          <a:p>
            <a:pPr>
              <a:lnSpc>
                <a:spcPct val="150000"/>
              </a:lnSpc>
              <a:defRPr/>
            </a:pPr>
            <a:r>
              <a:rPr lang="ru-RU" dirty="0"/>
              <a:t>Заведующий отделением</a:t>
            </a:r>
          </a:p>
          <a:p>
            <a:pPr>
              <a:lnSpc>
                <a:spcPct val="150000"/>
              </a:lnSpc>
              <a:defRPr/>
            </a:pPr>
            <a:r>
              <a:rPr lang="ru-RU" dirty="0"/>
              <a:t>Врачебная </a:t>
            </a:r>
            <a:r>
              <a:rPr lang="ru-RU" dirty="0" smtClean="0"/>
              <a:t>комиссия </a:t>
            </a:r>
            <a:r>
              <a:rPr lang="ru-RU" smtClean="0"/>
              <a:t>(подкомиссия)</a:t>
            </a:r>
            <a:endParaRPr lang="ru-RU" dirty="0"/>
          </a:p>
          <a:p>
            <a:pPr>
              <a:lnSpc>
                <a:spcPct val="150000"/>
              </a:lnSpc>
              <a:defRPr/>
            </a:pPr>
            <a:r>
              <a:rPr lang="ru-RU" dirty="0"/>
              <a:t>Заместитель руководителя учреждения</a:t>
            </a:r>
          </a:p>
          <a:p>
            <a:pPr>
              <a:lnSpc>
                <a:spcPct val="150000"/>
              </a:lnSpc>
              <a:defRPr/>
            </a:pPr>
            <a:r>
              <a:rPr lang="ru-RU" dirty="0"/>
              <a:t>Руководитель учреждения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1815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Примерный перечень документов при проверке системы внутреннего контроля качества медицинской помощи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07209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Положение об организации внутреннего контроля качества и безопасности  медицинской деятельности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 Приказ о назначении ответственного должностного лица за внутренний контроль качества и безопасности медицинской </a:t>
            </a:r>
            <a:r>
              <a:rPr lang="ru-RU" dirty="0" smtClean="0"/>
              <a:t>помощи 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Приказ об организации работы врачебной комиссии в медицинской </a:t>
            </a:r>
            <a:r>
              <a:rPr lang="ru-RU" dirty="0" smtClean="0"/>
              <a:t>организации, </a:t>
            </a:r>
            <a:r>
              <a:rPr lang="ru-RU" dirty="0"/>
              <a:t> </a:t>
            </a:r>
            <a:r>
              <a:rPr lang="ru-RU" dirty="0" smtClean="0"/>
              <a:t>план-график   </a:t>
            </a:r>
            <a:r>
              <a:rPr lang="ru-RU" dirty="0"/>
              <a:t>заседаний ВК, протоколы ВК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 Наличие </a:t>
            </a:r>
            <a:r>
              <a:rPr lang="ru-RU" dirty="0" smtClean="0"/>
              <a:t>федеральных </a:t>
            </a:r>
            <a:r>
              <a:rPr lang="ru-RU" dirty="0"/>
              <a:t>стандартов </a:t>
            </a:r>
            <a:r>
              <a:rPr lang="ru-RU" dirty="0" smtClean="0"/>
              <a:t> </a:t>
            </a:r>
            <a:r>
              <a:rPr lang="ru-RU" dirty="0"/>
              <a:t>медицинской помощи и порядков оказания медицинской помощи 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документы по   учету   </a:t>
            </a:r>
            <a:r>
              <a:rPr lang="ru-RU" dirty="0"/>
              <a:t>клинико-экспертной   работы  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Учетно-отчетная медицинская документация    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9602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/>
            </a:r>
            <a:br>
              <a:rPr lang="ru-RU" sz="2400" b="1" dirty="0" smtClean="0">
                <a:solidFill>
                  <a:prstClr val="black"/>
                </a:solidFill>
              </a:rPr>
            </a:br>
            <a:r>
              <a:rPr lang="ru-RU" sz="2400" b="1" dirty="0">
                <a:solidFill>
                  <a:prstClr val="black"/>
                </a:solidFill>
              </a:rPr>
              <a:t/>
            </a:r>
            <a:br>
              <a:rPr lang="ru-RU" sz="2400" b="1" dirty="0">
                <a:solidFill>
                  <a:prstClr val="black"/>
                </a:solidFill>
              </a:rPr>
            </a:br>
            <a:r>
              <a:rPr lang="ru-RU" sz="2400" b="1" dirty="0" smtClean="0">
                <a:solidFill>
                  <a:prstClr val="black"/>
                </a:solidFill>
              </a:rPr>
              <a:t/>
            </a:r>
            <a:br>
              <a:rPr lang="ru-RU" sz="2400" b="1" dirty="0" smtClean="0">
                <a:solidFill>
                  <a:prstClr val="black"/>
                </a:solidFill>
              </a:rPr>
            </a:br>
            <a:r>
              <a:rPr lang="ru-RU" sz="2400" b="1" dirty="0" smtClean="0">
                <a:solidFill>
                  <a:prstClr val="black"/>
                </a:solidFill>
              </a:rPr>
              <a:t>Примерный </a:t>
            </a:r>
            <a:r>
              <a:rPr lang="ru-RU" sz="2400" b="1" dirty="0">
                <a:solidFill>
                  <a:prstClr val="black"/>
                </a:solidFill>
              </a:rPr>
              <a:t>перечень документов при проверке системы внутреннего контроля качества медицинской помощи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r>
              <a:rPr lang="ru-RU" sz="4000" b="1" dirty="0">
                <a:solidFill>
                  <a:prstClr val="black"/>
                </a:solidFill>
              </a:rPr>
              <a:t> 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929222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sz="8000" dirty="0" smtClean="0"/>
              <a:t>Наличие Журнала регистрации обращений граждан.</a:t>
            </a:r>
          </a:p>
          <a:p>
            <a:pPr lvl="0"/>
            <a:r>
              <a:rPr lang="ru-RU" sz="8000" dirty="0" smtClean="0"/>
              <a:t>Порядок организации  личного приема граждан </a:t>
            </a:r>
          </a:p>
          <a:p>
            <a:pPr lvl="0"/>
            <a:r>
              <a:rPr lang="ru-RU" sz="8000" dirty="0" smtClean="0"/>
              <a:t>Приказы о мерах административного взыскания по результатам служебных расследований обращений граждан </a:t>
            </a:r>
          </a:p>
          <a:p>
            <a:pPr lvl="0"/>
            <a:r>
              <a:rPr lang="ru-RU" sz="8000" dirty="0" smtClean="0"/>
              <a:t>Ответы заявителям по  обращениям</a:t>
            </a:r>
          </a:p>
          <a:p>
            <a:pPr lvl="0"/>
            <a:r>
              <a:rPr lang="ru-RU" sz="8000" dirty="0" smtClean="0"/>
              <a:t>Материалы социологических опросов пациентов: </a:t>
            </a:r>
          </a:p>
          <a:p>
            <a:pPr lvl="0"/>
            <a:r>
              <a:rPr lang="ru-RU" sz="8000" dirty="0" smtClean="0"/>
              <a:t>Решения администрации МО, направленные на улучшение качества оказания медицинской помощи</a:t>
            </a:r>
            <a:r>
              <a:rPr lang="en-US" sz="8000" dirty="0" smtClean="0"/>
              <a:t> (</a:t>
            </a:r>
            <a:r>
              <a:rPr lang="ru-RU" sz="8000" dirty="0" smtClean="0"/>
              <a:t>план корректирующих мероприятий и т.п.) </a:t>
            </a:r>
          </a:p>
          <a:p>
            <a:pPr lvl="0"/>
            <a:r>
              <a:rPr lang="ru-RU" sz="8000" dirty="0" smtClean="0"/>
              <a:t>Положение об организации охраны труда </a:t>
            </a:r>
          </a:p>
          <a:p>
            <a:pPr lvl="0"/>
            <a:r>
              <a:rPr lang="ru-RU" sz="8000" dirty="0" smtClean="0"/>
              <a:t>Трудовые договоры с медицинскими и фармацевтическими работниками  с четко сформулированными в них ограничениями при осуществлении профессиональной деятельности (согласно ст. 74 Федерального закона от 21.11.2011 г. № 323-ФЗ «Об основах охраны здоровья граждан в Российской Федерации») </a:t>
            </a:r>
          </a:p>
          <a:p>
            <a:pPr>
              <a:buNone/>
            </a:pPr>
            <a:r>
              <a:rPr lang="ru-RU" sz="8000" dirty="0" smtClean="0"/>
              <a:t> </a:t>
            </a:r>
          </a:p>
          <a:p>
            <a:pPr lvl="0"/>
            <a:endParaRPr lang="ru-RU" sz="8000" dirty="0" smtClean="0"/>
          </a:p>
          <a:p>
            <a:pPr lvl="0">
              <a:buNone/>
            </a:pPr>
            <a:r>
              <a:rPr lang="ru-RU" sz="8000" dirty="0" smtClean="0"/>
              <a:t> 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811981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929260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Рассмотрение и анализ жалоб граждан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Изучаются: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локальные акты, регламентирующие работу с обращениями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граждан;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журнал личного приема граждан руководителем медицинской организации;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материалы рассмотрения обращений граждан за проверяемый период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Внимание: 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 соблюдение требований Федерального закона от 02.05.2006 № 59-ФЗ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 участие врачебной комиссии медицинской организации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разборе жалоб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 тематическую структуру и повторяемость жалоб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78538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6.29. Невыполнение обязанностей о представлении информации о конфликте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интересов при осуществлении медицинской деятельности и фармацевтической деятельности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Непредставление медицинским работником информации о возникновении конфликта интересов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руководителю медицинской организации, в которой он работает, либо фармацевтическим работником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информации о возникновении конфликта интересов руководителю аптечной организации, в которой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работает, - влечет наложение административного штрафа в размере от трех тысяч до пяти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 рублей.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Непредставление или несвоевременное представление руководителем медицинской организации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уведомления о возникновении конфликта интересов медицинского работника или руководителем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аптечной организации уведомления о возникновении конфликта интересов фармацевтического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работника в уполномоченный федеральный орган исполнительной власти - влечет наложение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административного штрафа в размере от пяти тысяч до десяти тысяч рублей.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Непредставление индивидуальным предпринимателем, осуществляющим медицинскую деятельность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фармацевтическую деятельность, информации о возникновении конфликта интересов в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уполномоченный федеральный орган исполнительной власти - влечет наложение административного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штрафа в размере от трех тысяч до пяти тысяч рублей.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Совершение административного правонарушения, предусмотренного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частями 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настоящей статьи,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лицом, ранее подвергнутым административному наказанию за аналогичное административное правонарушение,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влечет наложение административного штрафа в размере от десяти тысяч до двадцати тысяч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рублей либо дисквалификацию на срок до шести месяцев.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8981241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6.30. Невыполнение обязанностей об информировании граждан о получении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медицинской помощи 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рамках программы государственных гарантий бесплатного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оказания гражданам медицинской помощи 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территориальных программ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государственных гарантий бесплатного оказания гражданам медицинской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помощи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Невыполнение медицинской организацией обязанности об информировании граждан о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возможности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получения медицинской помощи в рамках программы государственных гарантий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бесплатного оказания гражданам медицинской помощи и территориальных программ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государственных гарантий бесплатного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оказания гражданам медицинской помощи 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влечет наложение административного штрафа на должностных лиц в размере от пяти тысяч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семи тысяч рублей; на юридических лиц - от десяти тысяч до двадцати тысяч рублей.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Невыполнение медицинской организацией, участвующей в реализации программы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государственных гарантий бесплатного оказания гражданам медицинской помощи,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обязанности о предоставлении пациентам информации о порядке, об объеме и условиях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оказания медицинской помощи в соответствии с программой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государственных гарантий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бесплатного оказания гражданам медицинской помощи -</a:t>
            </a:r>
            <a:r>
              <a:rPr lang="ru-RU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влечет наложение административного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штрафа на должностных лиц в размере от десяти тысяч до пятнадцати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тысяч рублей; на юридических лиц - от двадцати тысяч до тридцати тысяч рублей.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226052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Статья 14.4.2. Нарушение законодательства об обращении лекарственных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средств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Нарушение установленных правил оптовой торговли лекарственными средствами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 порядка розничной торговли лекарственными препаратами -</a:t>
            </a:r>
            <a:r>
              <a:rPr lang="ru-RU" sz="900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влечет наложение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административного штрафа на граждан в размере от полутора тысяч до трех тысяч рублей;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 должностных лиц - от пяти тысяч до десяти тысяч рублей; на юридических лиц - от двадцати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тысяч до тридцати тысяч рублей.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2. Продажа недоброкачественных, фальсифицированных, контрафактных лекарственных средств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для медицинского применения, если эти действия не содержат уголовно наказуемого деяния, -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влечет наложение административного штрафа на граждан в размере от двух тысяч до четырех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тысяч рублей; на должностных лиц - от двадцати тысяч до тридцати тысяч рублей;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 юридических лиц - от пятидесяти тысяч до ста тысяч рублей.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3. Действия, предусмотренные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hlinkClick r:id=""/>
              </a:rPr>
              <a:t>частью 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настоящей статьи, повлекшие причинение вреда здоровью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граждан либо создавшие угрозу причинения вреда жизни или здоровью граждан, если эти действия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не содержат уголовно наказуемого деяния, -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влекут наложение административного штрафа на граждан в размере от трех тысяч до пяти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тысяч рублей; на должностных лиц - от сорока тысяч до пятидесяти тысяч рублей;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на юридических лиц - от ста тысяч до двухсот тысяч рублей или административное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приостановление деятельности на срок до девяноста суток.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891551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Статья 19.4. Неповиновение законному распоряжению должностного лица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органа, 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осуществляющего государственный надзор (контроль)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5. Невыполнение законных требований должностного лица федерального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органа исполнительной власти, осуществляющего функции по контролю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 надзору в сфере здравоохранения, его территориального органа, а равно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воспрепятствование осуществлению этим должностным лицом служебных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обязанностей 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влечет наложение административного штрафа на должностных лиц в размере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от пяти тысяч до десяти тысяч рублей; на юридических лиц - от двадцати тысяч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до тридцати тысяч рублей.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(часть 5 введена Федеральным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hlinkClick r:id="rId3"/>
              </a:rPr>
              <a:t>законом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от 25.11.2013 N 317-ФЗ)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797041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Статья 19.5. Невыполнение в срок законного предписания (постановления,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представления, решения) органа (должностного лица), осуществляющего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государственный надзор (контроль)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(в ред. Федерального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hlinkClick r:id="rId3"/>
              </a:rPr>
              <a:t>закона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от 20.08.2004 N 114-ФЗ)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21. Невыполнение в установленный срок законного предписания, решения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федерального органа исполнительной власти, осуществляющего функции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по контролю и надзору в сфере здравоохранения, его территориального органа 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влечет наложение административного штрафа на должностных лиц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 размере от десяти тысяч до двадцати тысяч рублей; на юридических лиц - от тридцати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тысяч до пятидесяти тысяч рублей.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(часть 21 введена Федеральным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hlinkClick r:id="rId4"/>
              </a:rPr>
              <a:t>законом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от 25.11.2013 N 317-ФЗ)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34153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Статья 19.7.8. Непредставление сведений или представление заведомо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недостоверных сведений в федеральный орган исполнительной власти,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осуществляющий функции по контролю и надзору в сфере здравоохранения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Непредставление или несвоевременное представление в федеральный орган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исполнительной власти, осуществляющий функции по контролю и надзору в сфере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здравоохранения, его территориальный орган, если представление таких сведений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является обязательным в соответствии с законодательством в сфере охраны здоровья,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за исключением случаев, предусмотренных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hlinkClick r:id="rId3"/>
              </a:rPr>
              <a:t>частями 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  <a:hlinkClick r:id="rId4"/>
              </a:rPr>
              <a:t>3 статьи 6.29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настоящего Кодекса,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либо представление заведомо недостоверных сведений 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влечет наложение административного штрафа на должностных лиц в размере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от десяти тысяч до пятнадцати тысяч рублей; на юридических лиц - в размере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от тридцати тысяч до семидесяти тысяч рублей.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3680</Words>
  <Application>Microsoft Office PowerPoint</Application>
  <PresentationFormat>Экран (4:3)</PresentationFormat>
  <Paragraphs>554</Paragraphs>
  <Slides>36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Слайд 1</vt:lpstr>
      <vt:lpstr>Нововведения в административной ответственности за нарушения законодательства в сфере охраны здоровья  (внесены положениями ст. 39 Федерального закона от 25.11.2013 №317-ФЗ)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Федеральный закон  от 21 ноября 2011 г. N 323-ФЗ «Об основах охраны здоровья граждан в Российской Федерации»  </vt:lpstr>
      <vt:lpstr> Федеральный закон  от 21 ноября 2011 г. N 323-ФЗ «Об основах охраны здоровья граждан в Российской Федерации»  </vt:lpstr>
      <vt:lpstr> Федеральный закон  от 21 ноября 2011 г. N 323-ФЗ «Об основах охраны здоровья граждан в Российской Федерации»  </vt:lpstr>
      <vt:lpstr>Статья 88. Государственный контроль качества и безопасности медицинской деятельности </vt:lpstr>
      <vt:lpstr>Федеральный закон  от 21 ноября 2011 г. N 323-ФЗ «Об основах охраны здоровья граждан в Российской Федерации»  </vt:lpstr>
      <vt:lpstr>Федеральный закон  от 21 ноября 2011 г. N 323-ФЗ «Об основах охраны здоровья граждан в Российской Федерации»  </vt:lpstr>
      <vt:lpstr> Постановление Правительства РФ от 12 ноября 2012 г. N 1152 ОБ УТВЕРЖДЕНИИ ПОЛОЖЕНИЯ О ГОСУДАРСТВЕННОМ КОНТРОЛЕ КАЧЕСТВА И БЕЗОПАСНОСТИ МЕДИЦИНСКОЙ ДЕЯТЕЛЬНОСТИ </vt:lpstr>
      <vt:lpstr> Постановление Правительства РФ от 12 ноября 2012 г. N 1152 ОБ УТВЕРЖДЕНИИ ПОЛОЖЕНИЯ О ГОСУДАРСТВЕННОМ КОНТРОЛЕ КАЧЕСТВА И БЕЗОПАСНОСТИ МЕДИЦИНСКОЙ ДЕЯТЕЛЬНОСТИ </vt:lpstr>
      <vt:lpstr>Слайд 22</vt:lpstr>
      <vt:lpstr>Слайд 23</vt:lpstr>
      <vt:lpstr>Система внутреннего контроля качества  медицинской помощи 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Организация экспертной работы</vt:lpstr>
      <vt:lpstr>  Примерный перечень документов при проверке системы внутреннего контроля качества медицинской помощи   </vt:lpstr>
      <vt:lpstr>   Примерный перечень документов при проверке системы внутреннего контроля качества медицинской помощи   </vt:lpstr>
      <vt:lpstr>Слайд 36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</dc:creator>
  <cp:lastModifiedBy>1</cp:lastModifiedBy>
  <cp:revision>222</cp:revision>
  <dcterms:created xsi:type="dcterms:W3CDTF">2013-02-26T07:33:32Z</dcterms:created>
  <dcterms:modified xsi:type="dcterms:W3CDTF">2014-04-21T04:53:52Z</dcterms:modified>
</cp:coreProperties>
</file>